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314" r:id="rId4"/>
    <p:sldId id="315" r:id="rId5"/>
    <p:sldId id="316" r:id="rId6"/>
    <p:sldId id="290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9" r:id="rId18"/>
    <p:sldId id="328" r:id="rId19"/>
  </p:sldIdLst>
  <p:sldSz cx="9144000" cy="6858000" type="screen4x3"/>
  <p:notesSz cx="6858000" cy="9144000"/>
  <p:embeddedFontLst>
    <p:embeddedFont>
      <p:font typeface="HU담은고딕 130" panose="02020603020101020101" pitchFamily="18" charset="-127"/>
      <p:regular r:id="rId21"/>
    </p:embeddedFont>
    <p:embeddedFont>
      <p:font typeface="HU담은라운드고딕 130" panose="02020603020101020101" pitchFamily="18" charset="-127"/>
      <p:regular r:id="rId22"/>
    </p:embeddedFont>
    <p:embeddedFont>
      <p:font typeface="HU담은라운드고딕 150" panose="02020603020101020101" pitchFamily="18" charset="-127"/>
      <p:regular r:id="rId23"/>
    </p:embeddedFont>
    <p:embeddedFont>
      <p:font typeface="HU담은명조 160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KyungSeon" initials="LK" lastIdx="1" clrIdx="0">
    <p:extLst>
      <p:ext uri="{19B8F6BF-5375-455C-9EA6-DF929625EA0E}">
        <p15:presenceInfo xmlns:p15="http://schemas.microsoft.com/office/powerpoint/2012/main" userId="f65fa3d1228c5d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7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0T17:20:16.43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nkim.github.io/m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Week02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552727"/>
            <a:ext cx="9371412" cy="175260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Softmax</a:t>
            </a:r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 Classification</a:t>
            </a: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F6A925-9A30-42C0-9947-7790E7D7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0" t="34600" r="5000" b="13601"/>
          <a:stretch/>
        </p:blipFill>
        <p:spPr>
          <a:xfrm>
            <a:off x="142239" y="748408"/>
            <a:ext cx="8859523" cy="53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673F0B-BAD8-482B-8C93-0D3B8301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8" t="29000" r="5113" b="33200"/>
          <a:stretch/>
        </p:blipFill>
        <p:spPr>
          <a:xfrm>
            <a:off x="539552" y="1629000"/>
            <a:ext cx="816578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658A11-5388-4725-BDFE-0C181F03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0" t="29000" r="1963" b="13601"/>
          <a:stretch/>
        </p:blipFill>
        <p:spPr>
          <a:xfrm>
            <a:off x="576878" y="909000"/>
            <a:ext cx="799024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5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BF8549-963C-4F2E-A581-1A6D20A8E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0" t="31800" r="2751" b="15001"/>
          <a:stretch/>
        </p:blipFill>
        <p:spPr>
          <a:xfrm>
            <a:off x="327790" y="909000"/>
            <a:ext cx="84884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7993F7-9C35-44CA-B9C3-D8D26A23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8" t="29000" r="2750" b="15000"/>
          <a:stretch/>
        </p:blipFill>
        <p:spPr>
          <a:xfrm>
            <a:off x="603000" y="909000"/>
            <a:ext cx="7938000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057F2-2F61-4027-9CEC-BFFB7AA0736B}"/>
              </a:ext>
            </a:extLst>
          </p:cNvPr>
          <p:cNvSpPr txBox="1"/>
          <p:nvPr/>
        </p:nvSpPr>
        <p:spPr>
          <a:xfrm>
            <a:off x="611558" y="5661248"/>
            <a:ext cx="7920884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Cross Entropy: </a:t>
            </a:r>
            <a:r>
              <a:rPr lang="ko-KR" altLang="en-US" sz="2800" dirty="0">
                <a:solidFill>
                  <a:schemeClr val="tx1"/>
                </a:solidFill>
              </a:rPr>
              <a:t>원래 확률과 추정 확률 사이의 차이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9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94219-736C-411E-9A71-6885AD18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0" t="36082" r="15351" b="29001"/>
          <a:stretch/>
        </p:blipFill>
        <p:spPr>
          <a:xfrm>
            <a:off x="1096138" y="1254636"/>
            <a:ext cx="6951724" cy="433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52797-097D-480C-B167-FA79443E947D}"/>
              </a:ext>
            </a:extLst>
          </p:cNvPr>
          <p:cNvSpPr txBox="1"/>
          <p:nvPr/>
        </p:nvSpPr>
        <p:spPr>
          <a:xfrm>
            <a:off x="3208780" y="690715"/>
            <a:ext cx="2587356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x1 x2 x3 x4 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BF016-2BAB-4944-9288-A271C4240908}"/>
              </a:ext>
            </a:extLst>
          </p:cNvPr>
          <p:cNvSpPr txBox="1"/>
          <p:nvPr/>
        </p:nvSpPr>
        <p:spPr>
          <a:xfrm>
            <a:off x="5148064" y="1320965"/>
            <a:ext cx="638215" cy="259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79F31-227F-4D38-BDE8-245ECC4C7437}"/>
              </a:ext>
            </a:extLst>
          </p:cNvPr>
          <p:cNvSpPr txBox="1"/>
          <p:nvPr/>
        </p:nvSpPr>
        <p:spPr>
          <a:xfrm>
            <a:off x="5633250" y="1442296"/>
            <a:ext cx="2587356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>
                <a:solidFill>
                  <a:schemeClr val="tx1"/>
                </a:solidFill>
              </a:rPr>
              <a:t>2=</a:t>
            </a:r>
            <a:r>
              <a:rPr lang="ko-KR" altLang="en-US" sz="2800" dirty="0">
                <a:solidFill>
                  <a:schemeClr val="tx1"/>
                </a:solidFill>
              </a:rPr>
              <a:t>병아리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0DFC5-17F6-4310-B0C1-50936ECDFB56}"/>
              </a:ext>
            </a:extLst>
          </p:cNvPr>
          <p:cNvSpPr txBox="1"/>
          <p:nvPr/>
        </p:nvSpPr>
        <p:spPr>
          <a:xfrm>
            <a:off x="5633250" y="2193138"/>
            <a:ext cx="2587356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1=</a:t>
            </a:r>
            <a:r>
              <a:rPr lang="ko-KR" altLang="en-US" sz="2800" dirty="0">
                <a:solidFill>
                  <a:schemeClr val="tx1"/>
                </a:solidFill>
              </a:rPr>
              <a:t>송아지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37D77-B97C-4B69-AEBF-3FE975D4B972}"/>
              </a:ext>
            </a:extLst>
          </p:cNvPr>
          <p:cNvSpPr txBox="1"/>
          <p:nvPr/>
        </p:nvSpPr>
        <p:spPr>
          <a:xfrm>
            <a:off x="5633250" y="3065313"/>
            <a:ext cx="2587356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0=</a:t>
            </a:r>
            <a:r>
              <a:rPr lang="ko-KR" altLang="en-US" sz="2800" dirty="0">
                <a:solidFill>
                  <a:schemeClr val="tx1"/>
                </a:solidFill>
              </a:rPr>
              <a:t>강아지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5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AC15D4-4720-4869-85E5-F09A44891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43000" r="6688" b="34600"/>
          <a:stretch/>
        </p:blipFill>
        <p:spPr>
          <a:xfrm>
            <a:off x="162000" y="1989000"/>
            <a:ext cx="88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593E0D-ACF7-4D8C-82BF-C889CE5FD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55599" r="4325" b="17801"/>
          <a:stretch/>
        </p:blipFill>
        <p:spPr>
          <a:xfrm>
            <a:off x="706737" y="1989000"/>
            <a:ext cx="77305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593E0D-ACF7-4D8C-82BF-C889CE5FD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55599" r="4325" b="17801"/>
          <a:stretch/>
        </p:blipFill>
        <p:spPr>
          <a:xfrm>
            <a:off x="706737" y="1989000"/>
            <a:ext cx="7730527" cy="288000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6152A46-7998-466C-B053-F9D22F654287}"/>
              </a:ext>
            </a:extLst>
          </p:cNvPr>
          <p:cNvSpPr/>
          <p:nvPr/>
        </p:nvSpPr>
        <p:spPr>
          <a:xfrm>
            <a:off x="-108520" y="0"/>
            <a:ext cx="9433048" cy="7101408"/>
          </a:xfrm>
          <a:custGeom>
            <a:avLst/>
            <a:gdLst>
              <a:gd name="connsiteX0" fmla="*/ 2015088 w 9433048"/>
              <a:gd name="connsiteY0" fmla="*/ 3861048 h 7101408"/>
              <a:gd name="connsiteX1" fmla="*/ 2015088 w 9433048"/>
              <a:gd name="connsiteY1" fmla="*/ 4437112 h 7101408"/>
              <a:gd name="connsiteX2" fmla="*/ 3383240 w 9433048"/>
              <a:gd name="connsiteY2" fmla="*/ 4437112 h 7101408"/>
              <a:gd name="connsiteX3" fmla="*/ 3383240 w 9433048"/>
              <a:gd name="connsiteY3" fmla="*/ 3861048 h 7101408"/>
              <a:gd name="connsiteX4" fmla="*/ 4752528 w 9433048"/>
              <a:gd name="connsiteY4" fmla="*/ 2276872 h 7101408"/>
              <a:gd name="connsiteX5" fmla="*/ 4752528 w 9433048"/>
              <a:gd name="connsiteY5" fmla="*/ 3068961 h 7101408"/>
              <a:gd name="connsiteX6" fmla="*/ 3384376 w 9433048"/>
              <a:gd name="connsiteY6" fmla="*/ 3068961 h 7101408"/>
              <a:gd name="connsiteX7" fmla="*/ 3384376 w 9433048"/>
              <a:gd name="connsiteY7" fmla="*/ 3861048 h 7101408"/>
              <a:gd name="connsiteX8" fmla="*/ 4752528 w 9433048"/>
              <a:gd name="connsiteY8" fmla="*/ 3861048 h 7101408"/>
              <a:gd name="connsiteX9" fmla="*/ 4752528 w 9433048"/>
              <a:gd name="connsiteY9" fmla="*/ 3068961 h 7101408"/>
              <a:gd name="connsiteX10" fmla="*/ 6120680 w 9433048"/>
              <a:gd name="connsiteY10" fmla="*/ 3068961 h 7101408"/>
              <a:gd name="connsiteX11" fmla="*/ 6120680 w 9433048"/>
              <a:gd name="connsiteY11" fmla="*/ 2276872 h 7101408"/>
              <a:gd name="connsiteX12" fmla="*/ 936104 w 9433048"/>
              <a:gd name="connsiteY12" fmla="*/ 1844824 h 7101408"/>
              <a:gd name="connsiteX13" fmla="*/ 936104 w 9433048"/>
              <a:gd name="connsiteY13" fmla="*/ 2276872 h 7101408"/>
              <a:gd name="connsiteX14" fmla="*/ 4680520 w 9433048"/>
              <a:gd name="connsiteY14" fmla="*/ 2276872 h 7101408"/>
              <a:gd name="connsiteX15" fmla="*/ 4680520 w 9433048"/>
              <a:gd name="connsiteY15" fmla="*/ 1844824 h 7101408"/>
              <a:gd name="connsiteX16" fmla="*/ 0 w 9433048"/>
              <a:gd name="connsiteY16" fmla="*/ 0 h 7101408"/>
              <a:gd name="connsiteX17" fmla="*/ 9433048 w 9433048"/>
              <a:gd name="connsiteY17" fmla="*/ 0 h 7101408"/>
              <a:gd name="connsiteX18" fmla="*/ 9433048 w 9433048"/>
              <a:gd name="connsiteY18" fmla="*/ 7101408 h 7101408"/>
              <a:gd name="connsiteX19" fmla="*/ 0 w 9433048"/>
              <a:gd name="connsiteY19" fmla="*/ 7101408 h 710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433048" h="7101408">
                <a:moveTo>
                  <a:pt x="2015088" y="3861048"/>
                </a:moveTo>
                <a:lnTo>
                  <a:pt x="2015088" y="4437112"/>
                </a:lnTo>
                <a:lnTo>
                  <a:pt x="3383240" y="4437112"/>
                </a:lnTo>
                <a:lnTo>
                  <a:pt x="3383240" y="3861048"/>
                </a:lnTo>
                <a:close/>
                <a:moveTo>
                  <a:pt x="4752528" y="2276872"/>
                </a:moveTo>
                <a:lnTo>
                  <a:pt x="4752528" y="3068961"/>
                </a:lnTo>
                <a:lnTo>
                  <a:pt x="3384376" y="3068961"/>
                </a:lnTo>
                <a:lnTo>
                  <a:pt x="3384376" y="3861048"/>
                </a:lnTo>
                <a:lnTo>
                  <a:pt x="4752528" y="3861048"/>
                </a:lnTo>
                <a:lnTo>
                  <a:pt x="4752528" y="3068961"/>
                </a:lnTo>
                <a:lnTo>
                  <a:pt x="6120680" y="3068961"/>
                </a:lnTo>
                <a:lnTo>
                  <a:pt x="6120680" y="2276872"/>
                </a:lnTo>
                <a:close/>
                <a:moveTo>
                  <a:pt x="936104" y="1844824"/>
                </a:moveTo>
                <a:lnTo>
                  <a:pt x="936104" y="2276872"/>
                </a:lnTo>
                <a:lnTo>
                  <a:pt x="4680520" y="2276872"/>
                </a:lnTo>
                <a:lnTo>
                  <a:pt x="4680520" y="1844824"/>
                </a:lnTo>
                <a:close/>
                <a:moveTo>
                  <a:pt x="0" y="0"/>
                </a:moveTo>
                <a:lnTo>
                  <a:pt x="9433048" y="0"/>
                </a:lnTo>
                <a:lnTo>
                  <a:pt x="9433048" y="7101408"/>
                </a:lnTo>
                <a:lnTo>
                  <a:pt x="0" y="7101408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961F3-DE98-483A-8235-3CAA2466CFEE}"/>
              </a:ext>
            </a:extLst>
          </p:cNvPr>
          <p:cNvSpPr txBox="1"/>
          <p:nvPr/>
        </p:nvSpPr>
        <p:spPr>
          <a:xfrm>
            <a:off x="6084168" y="2058064"/>
            <a:ext cx="638215" cy="259828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000" dirty="0"/>
              <a:t>2</a:t>
            </a:r>
          </a:p>
          <a:p>
            <a:r>
              <a:rPr lang="en-US" altLang="ko-KR" sz="2000"/>
              <a:t>2</a:t>
            </a:r>
            <a:endParaRPr lang="en-US" altLang="ko-KR" sz="2000" dirty="0"/>
          </a:p>
          <a:p>
            <a:r>
              <a:rPr lang="en-US" altLang="ko-KR" sz="2000" dirty="0"/>
              <a:t>2</a:t>
            </a:r>
          </a:p>
          <a:p>
            <a:r>
              <a:rPr lang="en-US" altLang="ko-KR" sz="2000"/>
              <a:t>1</a:t>
            </a:r>
            <a:endParaRPr lang="en-US" altLang="ko-KR" sz="2000" dirty="0"/>
          </a:p>
          <a:p>
            <a:r>
              <a:rPr lang="en-US" altLang="ko-KR" sz="2000" dirty="0"/>
              <a:t>1</a:t>
            </a:r>
          </a:p>
          <a:p>
            <a:r>
              <a:rPr lang="en-US" altLang="ko-KR" sz="2000"/>
              <a:t>1</a:t>
            </a:r>
            <a:endParaRPr lang="en-US" altLang="ko-KR" sz="2000" dirty="0"/>
          </a:p>
          <a:p>
            <a:r>
              <a:rPr lang="en-US" altLang="ko-KR" sz="2000" dirty="0"/>
              <a:t>0</a:t>
            </a:r>
          </a:p>
          <a:p>
            <a:r>
              <a:rPr lang="en-US" altLang="ko-KR" sz="2000"/>
              <a:t>0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3578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 classification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43162-BB1F-4AEB-B2B9-168C6D9EA707}"/>
              </a:ext>
            </a:extLst>
          </p:cNvPr>
          <p:cNvSpPr txBox="1"/>
          <p:nvPr/>
        </p:nvSpPr>
        <p:spPr>
          <a:xfrm>
            <a:off x="2724425" y="2060848"/>
            <a:ext cx="3695150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Softmax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8529C-C011-443F-8D2E-AD0FDA2FAB3A}"/>
              </a:ext>
            </a:extLst>
          </p:cNvPr>
          <p:cNvSpPr txBox="1"/>
          <p:nvPr/>
        </p:nvSpPr>
        <p:spPr>
          <a:xfrm>
            <a:off x="2724425" y="2794044"/>
            <a:ext cx="3695150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Cross Entropy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B9641-4D3C-4456-997A-0D5F9C03B5C7}"/>
              </a:ext>
            </a:extLst>
          </p:cNvPr>
          <p:cNvSpPr txBox="1"/>
          <p:nvPr/>
        </p:nvSpPr>
        <p:spPr>
          <a:xfrm>
            <a:off x="2724425" y="3527240"/>
            <a:ext cx="3695150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Low-level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F5D5E-4CE1-4253-9FEA-B6EC8EE4F544}"/>
              </a:ext>
            </a:extLst>
          </p:cNvPr>
          <p:cNvSpPr txBox="1"/>
          <p:nvPr/>
        </p:nvSpPr>
        <p:spPr>
          <a:xfrm>
            <a:off x="2724425" y="4260436"/>
            <a:ext cx="3695150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High-level 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DE86E-0DE9-4694-881D-FBC6C0311B8C}"/>
              </a:ext>
            </a:extLst>
          </p:cNvPr>
          <p:cNvSpPr txBox="1"/>
          <p:nvPr/>
        </p:nvSpPr>
        <p:spPr>
          <a:xfrm>
            <a:off x="2724425" y="4993633"/>
            <a:ext cx="3695150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Training Example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95FEFEC-3E51-46B6-8CE1-429C7726EFC5}"/>
              </a:ext>
            </a:extLst>
          </p:cNvPr>
          <p:cNvCxnSpPr>
            <a:cxnSpLocks/>
          </p:cNvCxnSpPr>
          <p:nvPr/>
        </p:nvCxnSpPr>
        <p:spPr>
          <a:xfrm>
            <a:off x="3373967" y="1772816"/>
            <a:ext cx="23960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 classification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511465-DE85-401D-AD88-6C2F368E2F2C}"/>
              </a:ext>
            </a:extLst>
          </p:cNvPr>
          <p:cNvGrpSpPr/>
          <p:nvPr/>
        </p:nvGrpSpPr>
        <p:grpSpPr>
          <a:xfrm>
            <a:off x="1129408" y="2025889"/>
            <a:ext cx="6885185" cy="3995399"/>
            <a:chOff x="1331640" y="2564904"/>
            <a:chExt cx="6885185" cy="39953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0C4DFB-E5B8-4F3A-B42C-5EB2D11D3B54}"/>
                </a:ext>
              </a:extLst>
            </p:cNvPr>
            <p:cNvSpPr txBox="1"/>
            <p:nvPr/>
          </p:nvSpPr>
          <p:spPr>
            <a:xfrm>
              <a:off x="1331640" y="2564904"/>
              <a:ext cx="3024336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Binary </a:t>
              </a:r>
            </a:p>
            <a:p>
              <a:r>
                <a:rPr lang="en-US" altLang="ko-KR" sz="2400" dirty="0">
                  <a:solidFill>
                    <a:schemeClr val="tx1"/>
                  </a:solidFill>
                </a:rPr>
                <a:t>classification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F49C9F-3153-4A3C-B0CB-6660A54DC6C8}"/>
                </a:ext>
              </a:extLst>
            </p:cNvPr>
            <p:cNvSpPr txBox="1"/>
            <p:nvPr/>
          </p:nvSpPr>
          <p:spPr>
            <a:xfrm>
              <a:off x="1331640" y="3503115"/>
              <a:ext cx="3024336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Logistic regression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0C82662-0888-4B3D-8516-6A4C99F65CEC}"/>
                </a:ext>
              </a:extLst>
            </p:cNvPr>
            <p:cNvCxnSpPr>
              <a:cxnSpLocks/>
            </p:cNvCxnSpPr>
            <p:nvPr/>
          </p:nvCxnSpPr>
          <p:spPr>
            <a:xfrm>
              <a:off x="1943708" y="3393659"/>
              <a:ext cx="18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D14D47-A8C9-4ED1-AD6D-A7C86212C624}"/>
                </a:ext>
              </a:extLst>
            </p:cNvPr>
            <p:cNvSpPr txBox="1"/>
            <p:nvPr/>
          </p:nvSpPr>
          <p:spPr>
            <a:xfrm>
              <a:off x="4673840" y="2564904"/>
              <a:ext cx="3326770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Multi-class classification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5F3D78-3234-4D18-B27D-47DB5C10756B}"/>
                </a:ext>
              </a:extLst>
            </p:cNvPr>
            <p:cNvSpPr txBox="1"/>
            <p:nvPr/>
          </p:nvSpPr>
          <p:spPr>
            <a:xfrm>
              <a:off x="4825057" y="3503115"/>
              <a:ext cx="3024336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 err="1">
                  <a:solidFill>
                    <a:schemeClr val="tx1"/>
                  </a:solidFill>
                </a:rPr>
                <a:t>Softmax</a:t>
              </a:r>
              <a:r>
                <a:rPr lang="en-US" altLang="ko-KR" sz="2400" dirty="0">
                  <a:solidFill>
                    <a:schemeClr val="tx1"/>
                  </a:solidFill>
                </a:rPr>
                <a:t> regression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356C5EF-30B9-4383-AD14-B79D54C33379}"/>
                </a:ext>
              </a:extLst>
            </p:cNvPr>
            <p:cNvCxnSpPr>
              <a:cxnSpLocks/>
            </p:cNvCxnSpPr>
            <p:nvPr/>
          </p:nvCxnSpPr>
          <p:spPr>
            <a:xfrm>
              <a:off x="5437125" y="3393659"/>
              <a:ext cx="18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232B92-99C6-41C7-9DD0-B9EFE1AC2C2B}"/>
                </a:ext>
              </a:extLst>
            </p:cNvPr>
            <p:cNvSpPr txBox="1"/>
            <p:nvPr/>
          </p:nvSpPr>
          <p:spPr>
            <a:xfrm>
              <a:off x="1331640" y="4166742"/>
              <a:ext cx="3024336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Sigmoid function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DBB091-9DB1-4012-9F07-107652185D0C}"/>
                </a:ext>
              </a:extLst>
            </p:cNvPr>
            <p:cNvSpPr txBox="1"/>
            <p:nvPr/>
          </p:nvSpPr>
          <p:spPr>
            <a:xfrm>
              <a:off x="4825057" y="4166742"/>
              <a:ext cx="3024336" cy="643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3600"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2400" dirty="0" err="1">
                  <a:solidFill>
                    <a:schemeClr val="tx1"/>
                  </a:solidFill>
                </a:rPr>
                <a:t>Softmax</a:t>
              </a:r>
              <a:r>
                <a:rPr lang="en-US" altLang="ko-KR" sz="2400" dirty="0">
                  <a:solidFill>
                    <a:schemeClr val="tx1"/>
                  </a:solidFill>
                </a:rPr>
                <a:t> function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C2F604-8F4C-4196-A71D-9F438784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830" y="4830369"/>
              <a:ext cx="2735957" cy="17299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481669-5361-4AD3-BEA4-CE310FB0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625" y="4958736"/>
              <a:ext cx="3759200" cy="147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51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 classification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28976-576A-4521-BBFB-6379CD48D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13" y="2276872"/>
            <a:ext cx="5830373" cy="29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1242"/>
            <a:ext cx="8229600" cy="1143000"/>
          </a:xfrm>
        </p:spPr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 classification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28976-576A-4521-BBFB-6379CD48D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13" y="2276872"/>
            <a:ext cx="5830373" cy="2999010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59016E2-32EC-4900-BC2F-CEC4B5654EB6}"/>
              </a:ext>
            </a:extLst>
          </p:cNvPr>
          <p:cNvSpPr/>
          <p:nvPr/>
        </p:nvSpPr>
        <p:spPr>
          <a:xfrm>
            <a:off x="-1188640" y="-603448"/>
            <a:ext cx="12673408" cy="9217024"/>
          </a:xfrm>
          <a:custGeom>
            <a:avLst/>
            <a:gdLst>
              <a:gd name="connsiteX0" fmla="*/ 7200800 w 12673408"/>
              <a:gd name="connsiteY0" fmla="*/ 2880320 h 9217024"/>
              <a:gd name="connsiteX1" fmla="*/ 7200800 w 12673408"/>
              <a:gd name="connsiteY1" fmla="*/ 5976664 h 9217024"/>
              <a:gd name="connsiteX2" fmla="*/ 8784976 w 12673408"/>
              <a:gd name="connsiteY2" fmla="*/ 5976664 h 9217024"/>
              <a:gd name="connsiteX3" fmla="*/ 8784976 w 12673408"/>
              <a:gd name="connsiteY3" fmla="*/ 2880320 h 9217024"/>
              <a:gd name="connsiteX4" fmla="*/ 0 w 12673408"/>
              <a:gd name="connsiteY4" fmla="*/ 0 h 9217024"/>
              <a:gd name="connsiteX5" fmla="*/ 12673408 w 12673408"/>
              <a:gd name="connsiteY5" fmla="*/ 0 h 9217024"/>
              <a:gd name="connsiteX6" fmla="*/ 12673408 w 12673408"/>
              <a:gd name="connsiteY6" fmla="*/ 9217024 h 9217024"/>
              <a:gd name="connsiteX7" fmla="*/ 0 w 12673408"/>
              <a:gd name="connsiteY7" fmla="*/ 9217024 h 921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73408" h="9217024">
                <a:moveTo>
                  <a:pt x="7200800" y="2880320"/>
                </a:moveTo>
                <a:lnTo>
                  <a:pt x="7200800" y="5976664"/>
                </a:lnTo>
                <a:lnTo>
                  <a:pt x="8784976" y="5976664"/>
                </a:lnTo>
                <a:lnTo>
                  <a:pt x="8784976" y="2880320"/>
                </a:lnTo>
                <a:close/>
                <a:moveTo>
                  <a:pt x="0" y="0"/>
                </a:moveTo>
                <a:lnTo>
                  <a:pt x="12673408" y="0"/>
                </a:lnTo>
                <a:lnTo>
                  <a:pt x="12673408" y="9217024"/>
                </a:lnTo>
                <a:lnTo>
                  <a:pt x="0" y="921702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20150-BB24-43A7-AA7D-266E1950C615}"/>
              </a:ext>
            </a:extLst>
          </p:cNvPr>
          <p:cNvSpPr txBox="1"/>
          <p:nvPr/>
        </p:nvSpPr>
        <p:spPr>
          <a:xfrm>
            <a:off x="4931931" y="5557769"/>
            <a:ext cx="3888541" cy="83221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A,B,C,D,E</a:t>
            </a:r>
            <a:r>
              <a:rPr lang="ko-KR" altLang="en-US" dirty="0">
                <a:solidFill>
                  <a:schemeClr val="bg1"/>
                </a:solidFill>
              </a:rPr>
              <a:t>로 분류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행렬의 원소는 각 알파벳일 확률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420AA-C588-4D62-AD92-8BC7FD339059}"/>
              </a:ext>
            </a:extLst>
          </p:cNvPr>
          <p:cNvSpPr txBox="1"/>
          <p:nvPr/>
        </p:nvSpPr>
        <p:spPr>
          <a:xfrm>
            <a:off x="7822217" y="2702925"/>
            <a:ext cx="638215" cy="259828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0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0</a:t>
            </a:r>
          </a:p>
          <a:p>
            <a:r>
              <a:rPr lang="en-US" altLang="ko-KR" dirty="0"/>
              <a:t>0</a:t>
            </a:r>
          </a:p>
          <a:p>
            <a:r>
              <a:rPr lang="en-US" altLang="ko-K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4982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6BAC3B7-DBD2-427D-BE35-7FB08E821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2" t="17801" r="3538" b="18200"/>
          <a:stretch/>
        </p:blipFill>
        <p:spPr>
          <a:xfrm>
            <a:off x="1752537" y="1417638"/>
            <a:ext cx="5638925" cy="40763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6D0F2CE-B134-4FF4-9BCD-9635ACE4671D}"/>
              </a:ext>
            </a:extLst>
          </p:cNvPr>
          <p:cNvSpPr txBox="1"/>
          <p:nvPr/>
        </p:nvSpPr>
        <p:spPr>
          <a:xfrm>
            <a:off x="1298908" y="5661248"/>
            <a:ext cx="6546185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hlinkClick r:id="rId3"/>
              </a:rPr>
              <a:t>모두를 위한 </a:t>
            </a:r>
            <a:r>
              <a:rPr lang="ko-KR" altLang="en-US" sz="2800" dirty="0" err="1">
                <a:hlinkClick r:id="rId3"/>
              </a:rPr>
              <a:t>머신러닝</a:t>
            </a:r>
            <a:r>
              <a:rPr lang="en-US" altLang="ko-KR" sz="2800" dirty="0">
                <a:hlinkClick r:id="rId3"/>
              </a:rPr>
              <a:t>/</a:t>
            </a:r>
            <a:r>
              <a:rPr lang="ko-KR" altLang="en-US" sz="2800" dirty="0">
                <a:hlinkClick r:id="rId3"/>
              </a:rPr>
              <a:t>딥러닝 강의 </a:t>
            </a:r>
            <a:r>
              <a:rPr lang="en-US" altLang="ko-KR" sz="2800" dirty="0">
                <a:hlinkClick r:id="rId3"/>
              </a:rPr>
              <a:t>(hunkim.github.io)</a:t>
            </a:r>
            <a:endParaRPr lang="en-US" altLang="ko-K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477B7-AB5E-4151-B829-044D15D8A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0" t="31800" r="8263" b="13601"/>
          <a:stretch/>
        </p:blipFill>
        <p:spPr>
          <a:xfrm>
            <a:off x="384332" y="563753"/>
            <a:ext cx="8375337" cy="57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HU담은라운드고딕 150" pitchFamily="18" charset="-127"/>
                <a:ea typeface="HU담은라운드고딕 150" pitchFamily="18" charset="-127"/>
              </a:rPr>
              <a:t>Softmax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D54A9-6080-4AF4-B9F8-0D2BB0A49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52" t="31673" r="7446" b="19523"/>
          <a:stretch/>
        </p:blipFill>
        <p:spPr>
          <a:xfrm>
            <a:off x="384221" y="332656"/>
            <a:ext cx="8375559" cy="5747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33EA6-5E08-4035-B516-760407725040}"/>
              </a:ext>
            </a:extLst>
          </p:cNvPr>
          <p:cNvSpPr txBox="1"/>
          <p:nvPr/>
        </p:nvSpPr>
        <p:spPr>
          <a:xfrm>
            <a:off x="1596462" y="5661248"/>
            <a:ext cx="5951077" cy="85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3</a:t>
            </a:r>
            <a:r>
              <a:rPr lang="ko-KR" altLang="en-US" sz="2800" dirty="0">
                <a:solidFill>
                  <a:schemeClr val="tx1"/>
                </a:solidFill>
              </a:rPr>
              <a:t>개의 </a:t>
            </a:r>
            <a:r>
              <a:rPr lang="en-US" altLang="ko-KR" sz="2800" dirty="0">
                <a:solidFill>
                  <a:schemeClr val="tx1"/>
                </a:solidFill>
              </a:rPr>
              <a:t>Binary classification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0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F6A925-9A30-42C0-9947-7790E7D7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0" t="34600" r="5000" b="13601"/>
          <a:stretch/>
        </p:blipFill>
        <p:spPr>
          <a:xfrm>
            <a:off x="142239" y="748408"/>
            <a:ext cx="8859523" cy="53611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A982C3-D03D-4AB9-A59E-558C6C02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8" t="33201" r="5900" b="16401"/>
          <a:stretch/>
        </p:blipFill>
        <p:spPr>
          <a:xfrm>
            <a:off x="147000" y="729000"/>
            <a:ext cx="885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115</Words>
  <Application>Microsoft Office PowerPoint</Application>
  <PresentationFormat>화면 슬라이드 쇼(4:3)</PresentationFormat>
  <Paragraphs>53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HU담은라운드고딕 150</vt:lpstr>
      <vt:lpstr>HU담은명조 160</vt:lpstr>
      <vt:lpstr>HU담은고딕 130</vt:lpstr>
      <vt:lpstr>맑은 고딕</vt:lpstr>
      <vt:lpstr>Arial</vt:lpstr>
      <vt:lpstr>HU담은라운드고딕 130</vt:lpstr>
      <vt:lpstr>Office 테마</vt:lpstr>
      <vt:lpstr>Week02 발표</vt:lpstr>
      <vt:lpstr>Softmax classification</vt:lpstr>
      <vt:lpstr>Softmax classification</vt:lpstr>
      <vt:lpstr>Softmax classification</vt:lpstr>
      <vt:lpstr>Softmax classification</vt:lpstr>
      <vt:lpstr>Softmax</vt:lpstr>
      <vt:lpstr>Softmax</vt:lpstr>
      <vt:lpstr>Softmax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KyungSeon</cp:lastModifiedBy>
  <cp:revision>39</cp:revision>
  <dcterms:created xsi:type="dcterms:W3CDTF">2019-11-18T03:40:55Z</dcterms:created>
  <dcterms:modified xsi:type="dcterms:W3CDTF">2022-01-20T08:53:20Z</dcterms:modified>
</cp:coreProperties>
</file>